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5143500" type="screen16x9"/>
  <p:notesSz cx="6858000" cy="9144000"/>
  <p:embeddedFontLst>
    <p:embeddedFont>
      <p:font typeface="Lato" panose="020F0502020204030203" pitchFamily="34" charset="0"/>
      <p:regular r:id="rId6"/>
      <p:bold r:id="rId7"/>
      <p:italic r:id="rId8"/>
      <p:boldItalic r:id="rId9"/>
    </p:embeddedFont>
    <p:embeddedFont>
      <p:font typeface="Raleway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8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Shape 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Shape 7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>
                <a:solidFill>
                  <a:schemeClr val="lt1"/>
                </a:solidFill>
              </a:rPr>
              <a:t>‹#›</a:t>
            </a:fld>
            <a:endParaRPr lang="ja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Shape 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>
                <a:solidFill>
                  <a:schemeClr val="lt1"/>
                </a:solidFill>
              </a:rPr>
              <a:t>‹#›</a:t>
            </a:fld>
            <a:endParaRPr lang="ja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Shape 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Shape 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Shape 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9" name="Shape 4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Shape 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>
                <a:solidFill>
                  <a:schemeClr val="lt1"/>
                </a:solidFill>
              </a:rPr>
              <a:t>‹#›</a:t>
            </a:fld>
            <a:endParaRPr lang="ja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6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ja"/>
              <a:t>‹#›</a:t>
            </a:fld>
            <a:endParaRPr lang="j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SzPct val="1000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ja"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ja"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/>
              <a:t>Trade-off Sliders</a:t>
            </a:r>
          </a:p>
        </p:txBody>
      </p:sp>
      <p:grpSp>
        <p:nvGrpSpPr>
          <p:cNvPr id="87" name="Shape 87"/>
          <p:cNvGrpSpPr/>
          <p:nvPr/>
        </p:nvGrpSpPr>
        <p:grpSpPr>
          <a:xfrm>
            <a:off x="2451425" y="1941800"/>
            <a:ext cx="6375700" cy="2984657"/>
            <a:chOff x="2451425" y="1941800"/>
            <a:chExt cx="6375700" cy="2984657"/>
          </a:xfrm>
        </p:grpSpPr>
        <p:grpSp>
          <p:nvGrpSpPr>
            <p:cNvPr id="88" name="Shape 88"/>
            <p:cNvGrpSpPr/>
            <p:nvPr/>
          </p:nvGrpSpPr>
          <p:grpSpPr>
            <a:xfrm>
              <a:off x="2451425" y="1941800"/>
              <a:ext cx="6375700" cy="2984657"/>
              <a:chOff x="2451425" y="1941800"/>
              <a:chExt cx="6375700" cy="2984657"/>
            </a:xfrm>
          </p:grpSpPr>
          <p:grpSp>
            <p:nvGrpSpPr>
              <p:cNvPr id="89" name="Shape 89"/>
              <p:cNvGrpSpPr/>
              <p:nvPr/>
            </p:nvGrpSpPr>
            <p:grpSpPr>
              <a:xfrm>
                <a:off x="3257825" y="2479148"/>
                <a:ext cx="4758075" cy="2447308"/>
                <a:chOff x="3257825" y="2098200"/>
                <a:chExt cx="4758075" cy="2712300"/>
              </a:xfrm>
            </p:grpSpPr>
            <p:cxnSp>
              <p:nvCxnSpPr>
                <p:cNvPr id="90" name="Shape 90"/>
                <p:cNvCxnSpPr/>
                <p:nvPr/>
              </p:nvCxnSpPr>
              <p:spPr>
                <a:xfrm>
                  <a:off x="3257825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91" name="Shape 91"/>
                <p:cNvCxnSpPr/>
                <p:nvPr/>
              </p:nvCxnSpPr>
              <p:spPr>
                <a:xfrm>
                  <a:off x="4447344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92" name="Shape 92"/>
                <p:cNvCxnSpPr/>
                <p:nvPr/>
              </p:nvCxnSpPr>
              <p:spPr>
                <a:xfrm>
                  <a:off x="5636863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93" name="Shape 93"/>
                <p:cNvCxnSpPr/>
                <p:nvPr/>
              </p:nvCxnSpPr>
              <p:spPr>
                <a:xfrm>
                  <a:off x="6826381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94" name="Shape 94"/>
                <p:cNvCxnSpPr/>
                <p:nvPr/>
              </p:nvCxnSpPr>
              <p:spPr>
                <a:xfrm>
                  <a:off x="8015900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</p:grpSp>
          <p:grpSp>
            <p:nvGrpSpPr>
              <p:cNvPr id="95" name="Shape 95"/>
              <p:cNvGrpSpPr/>
              <p:nvPr/>
            </p:nvGrpSpPr>
            <p:grpSpPr>
              <a:xfrm>
                <a:off x="2451425" y="1941800"/>
                <a:ext cx="6375700" cy="431400"/>
                <a:chOff x="2451425" y="1941800"/>
                <a:chExt cx="6375700" cy="431400"/>
              </a:xfrm>
            </p:grpSpPr>
            <p:sp>
              <p:nvSpPr>
                <p:cNvPr id="96" name="Shape 96"/>
                <p:cNvSpPr/>
                <p:nvPr/>
              </p:nvSpPr>
              <p:spPr>
                <a:xfrm>
                  <a:off x="24514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Unimportant</a:t>
                  </a:r>
                </a:p>
              </p:txBody>
            </p:sp>
            <p:sp>
              <p:nvSpPr>
                <p:cNvPr id="97" name="Shape 97"/>
                <p:cNvSpPr/>
                <p:nvPr/>
              </p:nvSpPr>
              <p:spPr>
                <a:xfrm>
                  <a:off x="37335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Desirable</a:t>
                  </a:r>
                </a:p>
              </p:txBody>
            </p:sp>
            <p:sp>
              <p:nvSpPr>
                <p:cNvPr id="98" name="Shape 98"/>
                <p:cNvSpPr/>
                <p:nvPr/>
              </p:nvSpPr>
              <p:spPr>
                <a:xfrm>
                  <a:off x="487697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Highly Desirable</a:t>
                  </a:r>
                </a:p>
              </p:txBody>
            </p:sp>
            <p:sp>
              <p:nvSpPr>
                <p:cNvPr id="99" name="Shape 99"/>
                <p:cNvSpPr/>
                <p:nvPr/>
              </p:nvSpPr>
              <p:spPr>
                <a:xfrm>
                  <a:off x="60806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Important</a:t>
                  </a:r>
                </a:p>
              </p:txBody>
            </p:sp>
            <p:sp>
              <p:nvSpPr>
                <p:cNvPr id="100" name="Shape 100"/>
                <p:cNvSpPr/>
                <p:nvPr/>
              </p:nvSpPr>
              <p:spPr>
                <a:xfrm>
                  <a:off x="73025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Critical</a:t>
                  </a:r>
                </a:p>
              </p:txBody>
            </p:sp>
          </p:grpSp>
        </p:grpSp>
        <p:grpSp>
          <p:nvGrpSpPr>
            <p:cNvPr id="101" name="Shape 101"/>
            <p:cNvGrpSpPr/>
            <p:nvPr/>
          </p:nvGrpSpPr>
          <p:grpSpPr>
            <a:xfrm>
              <a:off x="3247375" y="2756200"/>
              <a:ext cx="4786225" cy="1893600"/>
              <a:chOff x="3247375" y="2756200"/>
              <a:chExt cx="4786225" cy="1893600"/>
            </a:xfrm>
          </p:grpSpPr>
          <p:sp>
            <p:nvSpPr>
              <p:cNvPr id="102" name="Shape 102"/>
              <p:cNvSpPr/>
              <p:nvPr/>
            </p:nvSpPr>
            <p:spPr>
              <a:xfrm>
                <a:off x="3249800" y="27562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" name="Shape 103"/>
              <p:cNvSpPr/>
              <p:nvPr/>
            </p:nvSpPr>
            <p:spPr>
              <a:xfrm>
                <a:off x="3247375" y="3189477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4" name="Shape 104"/>
              <p:cNvSpPr/>
              <p:nvPr/>
            </p:nvSpPr>
            <p:spPr>
              <a:xfrm>
                <a:off x="3247375" y="362275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5" name="Shape 105"/>
              <p:cNvSpPr/>
              <p:nvPr/>
            </p:nvSpPr>
            <p:spPr>
              <a:xfrm>
                <a:off x="3247375" y="4056025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6" name="Shape 106"/>
              <p:cNvSpPr/>
              <p:nvPr/>
            </p:nvSpPr>
            <p:spPr>
              <a:xfrm>
                <a:off x="3249800" y="44893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07" name="Shape 107"/>
          <p:cNvGrpSpPr/>
          <p:nvPr/>
        </p:nvGrpSpPr>
        <p:grpSpPr>
          <a:xfrm>
            <a:off x="161825" y="2607023"/>
            <a:ext cx="2289600" cy="2268157"/>
            <a:chOff x="161825" y="2607023"/>
            <a:chExt cx="2289600" cy="2268157"/>
          </a:xfrm>
        </p:grpSpPr>
        <p:sp>
          <p:nvSpPr>
            <p:cNvPr id="108" name="Shape 108"/>
            <p:cNvSpPr txBox="1"/>
            <p:nvPr/>
          </p:nvSpPr>
          <p:spPr>
            <a:xfrm>
              <a:off x="178325" y="2607023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 dirty="0"/>
                <a:t>Scope</a:t>
              </a:r>
            </a:p>
          </p:txBody>
        </p:sp>
        <p:sp>
          <p:nvSpPr>
            <p:cNvPr id="109" name="Shape 109"/>
            <p:cNvSpPr txBox="1"/>
            <p:nvPr/>
          </p:nvSpPr>
          <p:spPr>
            <a:xfrm>
              <a:off x="178325" y="3040296"/>
              <a:ext cx="2240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Budget</a:t>
              </a:r>
            </a:p>
          </p:txBody>
        </p:sp>
        <p:sp>
          <p:nvSpPr>
            <p:cNvPr id="110" name="Shape 110"/>
            <p:cNvSpPr txBox="1"/>
            <p:nvPr/>
          </p:nvSpPr>
          <p:spPr>
            <a:xfrm>
              <a:off x="161825" y="3481595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Time</a:t>
              </a:r>
            </a:p>
          </p:txBody>
        </p:sp>
        <p:sp>
          <p:nvSpPr>
            <p:cNvPr id="111" name="Shape 111"/>
            <p:cNvSpPr txBox="1"/>
            <p:nvPr/>
          </p:nvSpPr>
          <p:spPr>
            <a:xfrm>
              <a:off x="178325" y="3899300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Quality</a:t>
              </a:r>
            </a:p>
          </p:txBody>
        </p:sp>
        <p:sp>
          <p:nvSpPr>
            <p:cNvPr id="112" name="Shape 112"/>
            <p:cNvSpPr txBox="1"/>
            <p:nvPr/>
          </p:nvSpPr>
          <p:spPr>
            <a:xfrm>
              <a:off x="161825" y="4336079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(Anything you want)</a:t>
              </a:r>
            </a:p>
          </p:txBody>
        </p:sp>
      </p:grpSp>
      <p:sp>
        <p:nvSpPr>
          <p:cNvPr id="113" name="Shape 113"/>
          <p:cNvSpPr/>
          <p:nvPr/>
        </p:nvSpPr>
        <p:spPr>
          <a:xfrm>
            <a:off x="4423957" y="2657872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6706550" y="3109262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6033420" y="3514450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7468850" y="3947725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4423957" y="4381000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6">
            <a:extLst>
              <a:ext uri="{FF2B5EF4-FFF2-40B4-BE49-F238E27FC236}">
                <a16:creationId xmlns:a16="http://schemas.microsoft.com/office/drawing/2014/main" id="{0EE1DEBD-D065-18BF-4FCA-5CA9805ADE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8078" y="75986"/>
            <a:ext cx="76884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 dirty="0"/>
              <a:t>Trade-off Sliders</a:t>
            </a:r>
          </a:p>
        </p:txBody>
      </p:sp>
      <p:grpSp>
        <p:nvGrpSpPr>
          <p:cNvPr id="4" name="Shape 87">
            <a:extLst>
              <a:ext uri="{FF2B5EF4-FFF2-40B4-BE49-F238E27FC236}">
                <a16:creationId xmlns:a16="http://schemas.microsoft.com/office/drawing/2014/main" id="{7B92A49A-1C9E-054C-2AB8-69D90B35F5C6}"/>
              </a:ext>
            </a:extLst>
          </p:cNvPr>
          <p:cNvGrpSpPr/>
          <p:nvPr/>
        </p:nvGrpSpPr>
        <p:grpSpPr>
          <a:xfrm>
            <a:off x="2340053" y="781204"/>
            <a:ext cx="6375700" cy="2984657"/>
            <a:chOff x="2451425" y="1941800"/>
            <a:chExt cx="6375700" cy="2984657"/>
          </a:xfrm>
        </p:grpSpPr>
        <p:grpSp>
          <p:nvGrpSpPr>
            <p:cNvPr id="5" name="Shape 88">
              <a:extLst>
                <a:ext uri="{FF2B5EF4-FFF2-40B4-BE49-F238E27FC236}">
                  <a16:creationId xmlns:a16="http://schemas.microsoft.com/office/drawing/2014/main" id="{8E44BDF8-3814-8061-3EE3-CEB7ADFE5691}"/>
                </a:ext>
              </a:extLst>
            </p:cNvPr>
            <p:cNvGrpSpPr/>
            <p:nvPr/>
          </p:nvGrpSpPr>
          <p:grpSpPr>
            <a:xfrm>
              <a:off x="2451425" y="1941800"/>
              <a:ext cx="6375700" cy="2984657"/>
              <a:chOff x="2451425" y="1941800"/>
              <a:chExt cx="6375700" cy="2984657"/>
            </a:xfrm>
          </p:grpSpPr>
          <p:grpSp>
            <p:nvGrpSpPr>
              <p:cNvPr id="12" name="Shape 89">
                <a:extLst>
                  <a:ext uri="{FF2B5EF4-FFF2-40B4-BE49-F238E27FC236}">
                    <a16:creationId xmlns:a16="http://schemas.microsoft.com/office/drawing/2014/main" id="{4B7F1702-C0A1-5808-FAB6-E0C2990B33AD}"/>
                  </a:ext>
                </a:extLst>
              </p:cNvPr>
              <p:cNvGrpSpPr/>
              <p:nvPr/>
            </p:nvGrpSpPr>
            <p:grpSpPr>
              <a:xfrm>
                <a:off x="3257825" y="2479148"/>
                <a:ext cx="4758075" cy="2447308"/>
                <a:chOff x="3257825" y="2098200"/>
                <a:chExt cx="4758075" cy="2712300"/>
              </a:xfrm>
            </p:grpSpPr>
            <p:cxnSp>
              <p:nvCxnSpPr>
                <p:cNvPr id="19" name="Shape 90">
                  <a:extLst>
                    <a:ext uri="{FF2B5EF4-FFF2-40B4-BE49-F238E27FC236}">
                      <a16:creationId xmlns:a16="http://schemas.microsoft.com/office/drawing/2014/main" id="{B95B1FE2-2774-8603-5718-24A35FF06606}"/>
                    </a:ext>
                  </a:extLst>
                </p:cNvPr>
                <p:cNvCxnSpPr/>
                <p:nvPr/>
              </p:nvCxnSpPr>
              <p:spPr>
                <a:xfrm>
                  <a:off x="3257825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0" name="Shape 91">
                  <a:extLst>
                    <a:ext uri="{FF2B5EF4-FFF2-40B4-BE49-F238E27FC236}">
                      <a16:creationId xmlns:a16="http://schemas.microsoft.com/office/drawing/2014/main" id="{1185551E-E47E-3C80-067F-DCAF597BA825}"/>
                    </a:ext>
                  </a:extLst>
                </p:cNvPr>
                <p:cNvCxnSpPr/>
                <p:nvPr/>
              </p:nvCxnSpPr>
              <p:spPr>
                <a:xfrm>
                  <a:off x="4447344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1" name="Shape 92">
                  <a:extLst>
                    <a:ext uri="{FF2B5EF4-FFF2-40B4-BE49-F238E27FC236}">
                      <a16:creationId xmlns:a16="http://schemas.microsoft.com/office/drawing/2014/main" id="{A9A5AB77-63E4-146C-80AB-B4744077C84E}"/>
                    </a:ext>
                  </a:extLst>
                </p:cNvPr>
                <p:cNvCxnSpPr/>
                <p:nvPr/>
              </p:nvCxnSpPr>
              <p:spPr>
                <a:xfrm>
                  <a:off x="5636863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2" name="Shape 93">
                  <a:extLst>
                    <a:ext uri="{FF2B5EF4-FFF2-40B4-BE49-F238E27FC236}">
                      <a16:creationId xmlns:a16="http://schemas.microsoft.com/office/drawing/2014/main" id="{5B2A00DE-9260-3BD5-8489-87E786E5EBD8}"/>
                    </a:ext>
                  </a:extLst>
                </p:cNvPr>
                <p:cNvCxnSpPr/>
                <p:nvPr/>
              </p:nvCxnSpPr>
              <p:spPr>
                <a:xfrm>
                  <a:off x="6826381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3" name="Shape 94">
                  <a:extLst>
                    <a:ext uri="{FF2B5EF4-FFF2-40B4-BE49-F238E27FC236}">
                      <a16:creationId xmlns:a16="http://schemas.microsoft.com/office/drawing/2014/main" id="{11721D94-EBD8-C950-F0BB-4B8F55EC4A56}"/>
                    </a:ext>
                  </a:extLst>
                </p:cNvPr>
                <p:cNvCxnSpPr/>
                <p:nvPr/>
              </p:nvCxnSpPr>
              <p:spPr>
                <a:xfrm>
                  <a:off x="8015900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</p:grpSp>
          <p:grpSp>
            <p:nvGrpSpPr>
              <p:cNvPr id="13" name="Shape 95">
                <a:extLst>
                  <a:ext uri="{FF2B5EF4-FFF2-40B4-BE49-F238E27FC236}">
                    <a16:creationId xmlns:a16="http://schemas.microsoft.com/office/drawing/2014/main" id="{B7AA534F-22A2-52B6-E7F9-DF6ADE0F0ADF}"/>
                  </a:ext>
                </a:extLst>
              </p:cNvPr>
              <p:cNvGrpSpPr/>
              <p:nvPr/>
            </p:nvGrpSpPr>
            <p:grpSpPr>
              <a:xfrm>
                <a:off x="2451425" y="1941800"/>
                <a:ext cx="6375700" cy="431400"/>
                <a:chOff x="2451425" y="1941800"/>
                <a:chExt cx="6375700" cy="431400"/>
              </a:xfrm>
            </p:grpSpPr>
            <p:sp>
              <p:nvSpPr>
                <p:cNvPr id="14" name="Shape 96">
                  <a:extLst>
                    <a:ext uri="{FF2B5EF4-FFF2-40B4-BE49-F238E27FC236}">
                      <a16:creationId xmlns:a16="http://schemas.microsoft.com/office/drawing/2014/main" id="{C5F7CBD1-25EB-401C-2E8B-2A2138A4EFE9}"/>
                    </a:ext>
                  </a:extLst>
                </p:cNvPr>
                <p:cNvSpPr/>
                <p:nvPr/>
              </p:nvSpPr>
              <p:spPr>
                <a:xfrm>
                  <a:off x="24514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Unimportant</a:t>
                  </a:r>
                </a:p>
              </p:txBody>
            </p:sp>
            <p:sp>
              <p:nvSpPr>
                <p:cNvPr id="15" name="Shape 97">
                  <a:extLst>
                    <a:ext uri="{FF2B5EF4-FFF2-40B4-BE49-F238E27FC236}">
                      <a16:creationId xmlns:a16="http://schemas.microsoft.com/office/drawing/2014/main" id="{0D8D6FEC-C62C-17DC-343F-1E92A3C9F5FB}"/>
                    </a:ext>
                  </a:extLst>
                </p:cNvPr>
                <p:cNvSpPr/>
                <p:nvPr/>
              </p:nvSpPr>
              <p:spPr>
                <a:xfrm>
                  <a:off x="37335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Desirable</a:t>
                  </a:r>
                </a:p>
              </p:txBody>
            </p:sp>
            <p:sp>
              <p:nvSpPr>
                <p:cNvPr id="16" name="Shape 98">
                  <a:extLst>
                    <a:ext uri="{FF2B5EF4-FFF2-40B4-BE49-F238E27FC236}">
                      <a16:creationId xmlns:a16="http://schemas.microsoft.com/office/drawing/2014/main" id="{24622F7B-B24C-5870-11E2-63FB41AD6D29}"/>
                    </a:ext>
                  </a:extLst>
                </p:cNvPr>
                <p:cNvSpPr/>
                <p:nvPr/>
              </p:nvSpPr>
              <p:spPr>
                <a:xfrm>
                  <a:off x="487697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Highly Desirable</a:t>
                  </a:r>
                </a:p>
              </p:txBody>
            </p:sp>
            <p:sp>
              <p:nvSpPr>
                <p:cNvPr id="17" name="Shape 99">
                  <a:extLst>
                    <a:ext uri="{FF2B5EF4-FFF2-40B4-BE49-F238E27FC236}">
                      <a16:creationId xmlns:a16="http://schemas.microsoft.com/office/drawing/2014/main" id="{3C9DDC0D-31EC-A3F9-F0B9-1D781AA56574}"/>
                    </a:ext>
                  </a:extLst>
                </p:cNvPr>
                <p:cNvSpPr/>
                <p:nvPr/>
              </p:nvSpPr>
              <p:spPr>
                <a:xfrm>
                  <a:off x="60806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Important</a:t>
                  </a:r>
                </a:p>
              </p:txBody>
            </p:sp>
            <p:sp>
              <p:nvSpPr>
                <p:cNvPr id="18" name="Shape 100">
                  <a:extLst>
                    <a:ext uri="{FF2B5EF4-FFF2-40B4-BE49-F238E27FC236}">
                      <a16:creationId xmlns:a16="http://schemas.microsoft.com/office/drawing/2014/main" id="{5071B91A-9B94-F8F3-A070-9100C669E393}"/>
                    </a:ext>
                  </a:extLst>
                </p:cNvPr>
                <p:cNvSpPr/>
                <p:nvPr/>
              </p:nvSpPr>
              <p:spPr>
                <a:xfrm>
                  <a:off x="73025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Critical</a:t>
                  </a:r>
                </a:p>
              </p:txBody>
            </p:sp>
          </p:grpSp>
        </p:grpSp>
        <p:grpSp>
          <p:nvGrpSpPr>
            <p:cNvPr id="6" name="Shape 101">
              <a:extLst>
                <a:ext uri="{FF2B5EF4-FFF2-40B4-BE49-F238E27FC236}">
                  <a16:creationId xmlns:a16="http://schemas.microsoft.com/office/drawing/2014/main" id="{5067E828-E773-3492-99EC-6370B1E5F2D3}"/>
                </a:ext>
              </a:extLst>
            </p:cNvPr>
            <p:cNvGrpSpPr/>
            <p:nvPr/>
          </p:nvGrpSpPr>
          <p:grpSpPr>
            <a:xfrm>
              <a:off x="3247375" y="2756200"/>
              <a:ext cx="4786225" cy="1893600"/>
              <a:chOff x="3247375" y="2756200"/>
              <a:chExt cx="4786225" cy="1893600"/>
            </a:xfrm>
          </p:grpSpPr>
          <p:sp>
            <p:nvSpPr>
              <p:cNvPr id="7" name="Shape 102">
                <a:extLst>
                  <a:ext uri="{FF2B5EF4-FFF2-40B4-BE49-F238E27FC236}">
                    <a16:creationId xmlns:a16="http://schemas.microsoft.com/office/drawing/2014/main" id="{9D3F3C60-06BF-E7DF-0002-D08C5EF979BA}"/>
                  </a:ext>
                </a:extLst>
              </p:cNvPr>
              <p:cNvSpPr/>
              <p:nvPr/>
            </p:nvSpPr>
            <p:spPr>
              <a:xfrm>
                <a:off x="3249800" y="27562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" name="Shape 103">
                <a:extLst>
                  <a:ext uri="{FF2B5EF4-FFF2-40B4-BE49-F238E27FC236}">
                    <a16:creationId xmlns:a16="http://schemas.microsoft.com/office/drawing/2014/main" id="{AAA122B6-1FDC-375A-1027-9228655421A9}"/>
                  </a:ext>
                </a:extLst>
              </p:cNvPr>
              <p:cNvSpPr/>
              <p:nvPr/>
            </p:nvSpPr>
            <p:spPr>
              <a:xfrm>
                <a:off x="3247375" y="3189477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" name="Shape 104">
                <a:extLst>
                  <a:ext uri="{FF2B5EF4-FFF2-40B4-BE49-F238E27FC236}">
                    <a16:creationId xmlns:a16="http://schemas.microsoft.com/office/drawing/2014/main" id="{0D031D1D-7F44-E4EC-68BF-558E85A7562D}"/>
                  </a:ext>
                </a:extLst>
              </p:cNvPr>
              <p:cNvSpPr/>
              <p:nvPr/>
            </p:nvSpPr>
            <p:spPr>
              <a:xfrm>
                <a:off x="3247375" y="362275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" name="Shape 105">
                <a:extLst>
                  <a:ext uri="{FF2B5EF4-FFF2-40B4-BE49-F238E27FC236}">
                    <a16:creationId xmlns:a16="http://schemas.microsoft.com/office/drawing/2014/main" id="{41E908E1-5FB4-2CFE-6B4D-610068DA5055}"/>
                  </a:ext>
                </a:extLst>
              </p:cNvPr>
              <p:cNvSpPr/>
              <p:nvPr/>
            </p:nvSpPr>
            <p:spPr>
              <a:xfrm>
                <a:off x="3247375" y="4056025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" name="Shape 106">
                <a:extLst>
                  <a:ext uri="{FF2B5EF4-FFF2-40B4-BE49-F238E27FC236}">
                    <a16:creationId xmlns:a16="http://schemas.microsoft.com/office/drawing/2014/main" id="{69C1AF01-0681-3E07-1DE4-CC2DCDA3FA33}"/>
                  </a:ext>
                </a:extLst>
              </p:cNvPr>
              <p:cNvSpPr/>
              <p:nvPr/>
            </p:nvSpPr>
            <p:spPr>
              <a:xfrm>
                <a:off x="3249800" y="44893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29" name="Shape 87">
            <a:extLst>
              <a:ext uri="{FF2B5EF4-FFF2-40B4-BE49-F238E27FC236}">
                <a16:creationId xmlns:a16="http://schemas.microsoft.com/office/drawing/2014/main" id="{183F1355-5108-27FD-77A9-BE573F62A86D}"/>
              </a:ext>
            </a:extLst>
          </p:cNvPr>
          <p:cNvGrpSpPr/>
          <p:nvPr/>
        </p:nvGrpSpPr>
        <p:grpSpPr>
          <a:xfrm>
            <a:off x="3135996" y="1752310"/>
            <a:ext cx="4786225" cy="2447308"/>
            <a:chOff x="3247375" y="2479148"/>
            <a:chExt cx="4786225" cy="2447308"/>
          </a:xfrm>
        </p:grpSpPr>
        <p:grpSp>
          <p:nvGrpSpPr>
            <p:cNvPr id="37" name="Shape 89">
              <a:extLst>
                <a:ext uri="{FF2B5EF4-FFF2-40B4-BE49-F238E27FC236}">
                  <a16:creationId xmlns:a16="http://schemas.microsoft.com/office/drawing/2014/main" id="{33B511E2-D4C2-3E22-EA71-9DB096300465}"/>
                </a:ext>
              </a:extLst>
            </p:cNvPr>
            <p:cNvGrpSpPr/>
            <p:nvPr/>
          </p:nvGrpSpPr>
          <p:grpSpPr>
            <a:xfrm>
              <a:off x="3257825" y="2479148"/>
              <a:ext cx="4758075" cy="2447308"/>
              <a:chOff x="3257825" y="2098200"/>
              <a:chExt cx="4758075" cy="2712300"/>
            </a:xfrm>
          </p:grpSpPr>
          <p:cxnSp>
            <p:nvCxnSpPr>
              <p:cNvPr id="44" name="Shape 90">
                <a:extLst>
                  <a:ext uri="{FF2B5EF4-FFF2-40B4-BE49-F238E27FC236}">
                    <a16:creationId xmlns:a16="http://schemas.microsoft.com/office/drawing/2014/main" id="{C852805A-AAEC-AE78-A111-390B70CE3492}"/>
                  </a:ext>
                </a:extLst>
              </p:cNvPr>
              <p:cNvCxnSpPr/>
              <p:nvPr/>
            </p:nvCxnSpPr>
            <p:spPr>
              <a:xfrm>
                <a:off x="3257825" y="2098200"/>
                <a:ext cx="0" cy="2712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dot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5" name="Shape 91">
                <a:extLst>
                  <a:ext uri="{FF2B5EF4-FFF2-40B4-BE49-F238E27FC236}">
                    <a16:creationId xmlns:a16="http://schemas.microsoft.com/office/drawing/2014/main" id="{D2CD638A-E624-D994-9811-2E5085FAA319}"/>
                  </a:ext>
                </a:extLst>
              </p:cNvPr>
              <p:cNvCxnSpPr/>
              <p:nvPr/>
            </p:nvCxnSpPr>
            <p:spPr>
              <a:xfrm>
                <a:off x="4447344" y="2098200"/>
                <a:ext cx="0" cy="2712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dot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6" name="Shape 92">
                <a:extLst>
                  <a:ext uri="{FF2B5EF4-FFF2-40B4-BE49-F238E27FC236}">
                    <a16:creationId xmlns:a16="http://schemas.microsoft.com/office/drawing/2014/main" id="{D76072F3-C1FD-3CA4-2673-C355BFA477D7}"/>
                  </a:ext>
                </a:extLst>
              </p:cNvPr>
              <p:cNvCxnSpPr/>
              <p:nvPr/>
            </p:nvCxnSpPr>
            <p:spPr>
              <a:xfrm>
                <a:off x="5636863" y="2098200"/>
                <a:ext cx="0" cy="2712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dot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7" name="Shape 93">
                <a:extLst>
                  <a:ext uri="{FF2B5EF4-FFF2-40B4-BE49-F238E27FC236}">
                    <a16:creationId xmlns:a16="http://schemas.microsoft.com/office/drawing/2014/main" id="{0FCC3C41-322A-6A26-7FA0-5684F0B6EEE6}"/>
                  </a:ext>
                </a:extLst>
              </p:cNvPr>
              <p:cNvCxnSpPr/>
              <p:nvPr/>
            </p:nvCxnSpPr>
            <p:spPr>
              <a:xfrm>
                <a:off x="6826381" y="2098200"/>
                <a:ext cx="0" cy="2712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dot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8" name="Shape 94">
                <a:extLst>
                  <a:ext uri="{FF2B5EF4-FFF2-40B4-BE49-F238E27FC236}">
                    <a16:creationId xmlns:a16="http://schemas.microsoft.com/office/drawing/2014/main" id="{D53E0787-0C0A-7288-1BEA-608C478D817D}"/>
                  </a:ext>
                </a:extLst>
              </p:cNvPr>
              <p:cNvCxnSpPr/>
              <p:nvPr/>
            </p:nvCxnSpPr>
            <p:spPr>
              <a:xfrm>
                <a:off x="8015900" y="2098200"/>
                <a:ext cx="0" cy="2712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dot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31" name="Shape 101">
              <a:extLst>
                <a:ext uri="{FF2B5EF4-FFF2-40B4-BE49-F238E27FC236}">
                  <a16:creationId xmlns:a16="http://schemas.microsoft.com/office/drawing/2014/main" id="{AA81A391-A28E-AC17-B447-DD295DA9B8AE}"/>
                </a:ext>
              </a:extLst>
            </p:cNvPr>
            <p:cNvGrpSpPr/>
            <p:nvPr/>
          </p:nvGrpSpPr>
          <p:grpSpPr>
            <a:xfrm>
              <a:off x="3247375" y="2756200"/>
              <a:ext cx="4786225" cy="1893600"/>
              <a:chOff x="3247375" y="2756200"/>
              <a:chExt cx="4786225" cy="1893600"/>
            </a:xfrm>
          </p:grpSpPr>
          <p:sp>
            <p:nvSpPr>
              <p:cNvPr id="32" name="Shape 102">
                <a:extLst>
                  <a:ext uri="{FF2B5EF4-FFF2-40B4-BE49-F238E27FC236}">
                    <a16:creationId xmlns:a16="http://schemas.microsoft.com/office/drawing/2014/main" id="{4A9392DD-5DAE-D80C-9D35-92C493665D4B}"/>
                  </a:ext>
                </a:extLst>
              </p:cNvPr>
              <p:cNvSpPr/>
              <p:nvPr/>
            </p:nvSpPr>
            <p:spPr>
              <a:xfrm>
                <a:off x="3249800" y="27562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3" name="Shape 103">
                <a:extLst>
                  <a:ext uri="{FF2B5EF4-FFF2-40B4-BE49-F238E27FC236}">
                    <a16:creationId xmlns:a16="http://schemas.microsoft.com/office/drawing/2014/main" id="{528AC9EB-51EE-3C76-60D1-CEC90CC67208}"/>
                  </a:ext>
                </a:extLst>
              </p:cNvPr>
              <p:cNvSpPr/>
              <p:nvPr/>
            </p:nvSpPr>
            <p:spPr>
              <a:xfrm>
                <a:off x="3247375" y="3189477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4" name="Shape 104">
                <a:extLst>
                  <a:ext uri="{FF2B5EF4-FFF2-40B4-BE49-F238E27FC236}">
                    <a16:creationId xmlns:a16="http://schemas.microsoft.com/office/drawing/2014/main" id="{DF5E9157-40F8-572A-785A-8FADA751AB69}"/>
                  </a:ext>
                </a:extLst>
              </p:cNvPr>
              <p:cNvSpPr/>
              <p:nvPr/>
            </p:nvSpPr>
            <p:spPr>
              <a:xfrm>
                <a:off x="3247375" y="362275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5" name="Shape 105">
                <a:extLst>
                  <a:ext uri="{FF2B5EF4-FFF2-40B4-BE49-F238E27FC236}">
                    <a16:creationId xmlns:a16="http://schemas.microsoft.com/office/drawing/2014/main" id="{62A63228-6AF1-9329-44CA-D443EE797134}"/>
                  </a:ext>
                </a:extLst>
              </p:cNvPr>
              <p:cNvSpPr/>
              <p:nvPr/>
            </p:nvSpPr>
            <p:spPr>
              <a:xfrm>
                <a:off x="3247375" y="4056025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36" name="Shape 106">
                <a:extLst>
                  <a:ext uri="{FF2B5EF4-FFF2-40B4-BE49-F238E27FC236}">
                    <a16:creationId xmlns:a16="http://schemas.microsoft.com/office/drawing/2014/main" id="{01418929-DC13-A614-0DDB-A89CD193B28A}"/>
                  </a:ext>
                </a:extLst>
              </p:cNvPr>
              <p:cNvSpPr/>
              <p:nvPr/>
            </p:nvSpPr>
            <p:spPr>
              <a:xfrm>
                <a:off x="3249800" y="44893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25" name="Shape 114">
            <a:extLst>
              <a:ext uri="{FF2B5EF4-FFF2-40B4-BE49-F238E27FC236}">
                <a16:creationId xmlns:a16="http://schemas.microsoft.com/office/drawing/2014/main" id="{C6942A0B-F53C-DD83-CA4D-0586B9F590E3}"/>
              </a:ext>
            </a:extLst>
          </p:cNvPr>
          <p:cNvSpPr/>
          <p:nvPr/>
        </p:nvSpPr>
        <p:spPr>
          <a:xfrm>
            <a:off x="6595178" y="1948666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115">
            <a:extLst>
              <a:ext uri="{FF2B5EF4-FFF2-40B4-BE49-F238E27FC236}">
                <a16:creationId xmlns:a16="http://schemas.microsoft.com/office/drawing/2014/main" id="{62874975-7C3F-FDDE-AA4C-744AD7C9A3D3}"/>
              </a:ext>
            </a:extLst>
          </p:cNvPr>
          <p:cNvSpPr/>
          <p:nvPr/>
        </p:nvSpPr>
        <p:spPr>
          <a:xfrm>
            <a:off x="5922048" y="2353854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116">
            <a:extLst>
              <a:ext uri="{FF2B5EF4-FFF2-40B4-BE49-F238E27FC236}">
                <a16:creationId xmlns:a16="http://schemas.microsoft.com/office/drawing/2014/main" id="{8B37852D-FA9B-7314-1C10-A606E778DE52}"/>
              </a:ext>
            </a:extLst>
          </p:cNvPr>
          <p:cNvSpPr/>
          <p:nvPr/>
        </p:nvSpPr>
        <p:spPr>
          <a:xfrm>
            <a:off x="7357478" y="2787129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117">
            <a:extLst>
              <a:ext uri="{FF2B5EF4-FFF2-40B4-BE49-F238E27FC236}">
                <a16:creationId xmlns:a16="http://schemas.microsoft.com/office/drawing/2014/main" id="{9D7B71E0-A3EC-794B-C3EF-F1808A4EF3FD}"/>
              </a:ext>
            </a:extLst>
          </p:cNvPr>
          <p:cNvSpPr/>
          <p:nvPr/>
        </p:nvSpPr>
        <p:spPr>
          <a:xfrm>
            <a:off x="4312585" y="3220404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117">
            <a:extLst>
              <a:ext uri="{FF2B5EF4-FFF2-40B4-BE49-F238E27FC236}">
                <a16:creationId xmlns:a16="http://schemas.microsoft.com/office/drawing/2014/main" id="{3765A0AC-F553-1CEF-F5BA-56DF28AC6C39}"/>
              </a:ext>
            </a:extLst>
          </p:cNvPr>
          <p:cNvSpPr/>
          <p:nvPr/>
        </p:nvSpPr>
        <p:spPr>
          <a:xfrm>
            <a:off x="7630178" y="3645262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" name="Shape 107">
            <a:extLst>
              <a:ext uri="{FF2B5EF4-FFF2-40B4-BE49-F238E27FC236}">
                <a16:creationId xmlns:a16="http://schemas.microsoft.com/office/drawing/2014/main" id="{B6BB0AB9-8082-9A89-CA57-A0B6B2C2CC25}"/>
              </a:ext>
            </a:extLst>
          </p:cNvPr>
          <p:cNvGrpSpPr/>
          <p:nvPr/>
        </p:nvGrpSpPr>
        <p:grpSpPr>
          <a:xfrm>
            <a:off x="295113" y="1488575"/>
            <a:ext cx="2289600" cy="2268157"/>
            <a:chOff x="161825" y="2607023"/>
            <a:chExt cx="2289600" cy="2268157"/>
          </a:xfrm>
        </p:grpSpPr>
        <p:sp>
          <p:nvSpPr>
            <p:cNvPr id="51" name="Shape 108">
              <a:extLst>
                <a:ext uri="{FF2B5EF4-FFF2-40B4-BE49-F238E27FC236}">
                  <a16:creationId xmlns:a16="http://schemas.microsoft.com/office/drawing/2014/main" id="{CFF25855-C31F-DB16-E1A2-6730CE3D1988}"/>
                </a:ext>
              </a:extLst>
            </p:cNvPr>
            <p:cNvSpPr txBox="1"/>
            <p:nvPr/>
          </p:nvSpPr>
          <p:spPr>
            <a:xfrm>
              <a:off x="178325" y="2607023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en-GB" altLang="ja" sz="1800" dirty="0"/>
                <a:t>Time</a:t>
              </a:r>
              <a:endParaRPr lang="ja" sz="1800" dirty="0"/>
            </a:p>
          </p:txBody>
        </p:sp>
        <p:sp>
          <p:nvSpPr>
            <p:cNvPr id="52" name="Shape 109">
              <a:extLst>
                <a:ext uri="{FF2B5EF4-FFF2-40B4-BE49-F238E27FC236}">
                  <a16:creationId xmlns:a16="http://schemas.microsoft.com/office/drawing/2014/main" id="{040411F1-C91A-84CA-F3B2-B7F479DE69B3}"/>
                </a:ext>
              </a:extLst>
            </p:cNvPr>
            <p:cNvSpPr txBox="1"/>
            <p:nvPr/>
          </p:nvSpPr>
          <p:spPr>
            <a:xfrm>
              <a:off x="178325" y="3040296"/>
              <a:ext cx="2240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en-GB" altLang="ja" sz="1800" dirty="0"/>
                <a:t>Cost</a:t>
              </a:r>
              <a:endParaRPr lang="ja" sz="1800" dirty="0"/>
            </a:p>
          </p:txBody>
        </p:sp>
        <p:sp>
          <p:nvSpPr>
            <p:cNvPr id="53" name="Shape 110">
              <a:extLst>
                <a:ext uri="{FF2B5EF4-FFF2-40B4-BE49-F238E27FC236}">
                  <a16:creationId xmlns:a16="http://schemas.microsoft.com/office/drawing/2014/main" id="{E6076F7A-4EC0-A6E2-B439-5512394C0470}"/>
                </a:ext>
              </a:extLst>
            </p:cNvPr>
            <p:cNvSpPr txBox="1"/>
            <p:nvPr/>
          </p:nvSpPr>
          <p:spPr>
            <a:xfrm>
              <a:off x="161825" y="3481595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en-GB" altLang="ja" sz="1800" dirty="0"/>
                <a:t>Scope</a:t>
              </a:r>
              <a:endParaRPr lang="ja" sz="1800" dirty="0"/>
            </a:p>
          </p:txBody>
        </p:sp>
        <p:sp>
          <p:nvSpPr>
            <p:cNvPr id="54" name="Shape 111">
              <a:extLst>
                <a:ext uri="{FF2B5EF4-FFF2-40B4-BE49-F238E27FC236}">
                  <a16:creationId xmlns:a16="http://schemas.microsoft.com/office/drawing/2014/main" id="{6A486067-FA97-DC6E-959E-B43C959431AB}"/>
                </a:ext>
              </a:extLst>
            </p:cNvPr>
            <p:cNvSpPr txBox="1"/>
            <p:nvPr/>
          </p:nvSpPr>
          <p:spPr>
            <a:xfrm>
              <a:off x="178325" y="3899300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Quality</a:t>
              </a:r>
            </a:p>
          </p:txBody>
        </p:sp>
        <p:sp>
          <p:nvSpPr>
            <p:cNvPr id="55" name="Shape 112">
              <a:extLst>
                <a:ext uri="{FF2B5EF4-FFF2-40B4-BE49-F238E27FC236}">
                  <a16:creationId xmlns:a16="http://schemas.microsoft.com/office/drawing/2014/main" id="{3DFB026F-48FF-FF7F-BBDC-BA8E41CD3904}"/>
                </a:ext>
              </a:extLst>
            </p:cNvPr>
            <p:cNvSpPr txBox="1"/>
            <p:nvPr/>
          </p:nvSpPr>
          <p:spPr>
            <a:xfrm>
              <a:off x="161825" y="4336079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en-GB" altLang="ja" sz="1800" dirty="0"/>
                <a:t>Risk</a:t>
              </a:r>
              <a:endParaRPr lang="ja" sz="1800" dirty="0"/>
            </a:p>
          </p:txBody>
        </p:sp>
      </p:grpSp>
      <p:sp>
        <p:nvSpPr>
          <p:cNvPr id="56" name="Shape 112">
            <a:extLst>
              <a:ext uri="{FF2B5EF4-FFF2-40B4-BE49-F238E27FC236}">
                <a16:creationId xmlns:a16="http://schemas.microsoft.com/office/drawing/2014/main" id="{076099C1-8272-3404-4949-4D4B11EA9A7E}"/>
              </a:ext>
            </a:extLst>
          </p:cNvPr>
          <p:cNvSpPr txBox="1"/>
          <p:nvPr/>
        </p:nvSpPr>
        <p:spPr>
          <a:xfrm>
            <a:off x="295111" y="3633810"/>
            <a:ext cx="2273100" cy="539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-GB" altLang="ja" sz="1800" dirty="0"/>
              <a:t>Resources</a:t>
            </a:r>
            <a:endParaRPr lang="ja" sz="18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224589D-C922-1B4B-4876-2B20665D7EF5}"/>
              </a:ext>
            </a:extLst>
          </p:cNvPr>
          <p:cNvSpPr/>
          <p:nvPr/>
        </p:nvSpPr>
        <p:spPr>
          <a:xfrm>
            <a:off x="726831" y="4126523"/>
            <a:ext cx="926123" cy="1465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hape 113">
            <a:extLst>
              <a:ext uri="{FF2B5EF4-FFF2-40B4-BE49-F238E27FC236}">
                <a16:creationId xmlns:a16="http://schemas.microsoft.com/office/drawing/2014/main" id="{014370AE-0FEE-DC33-616E-F64902CE8B7B}"/>
              </a:ext>
            </a:extLst>
          </p:cNvPr>
          <p:cNvSpPr/>
          <p:nvPr/>
        </p:nvSpPr>
        <p:spPr>
          <a:xfrm>
            <a:off x="4312585" y="1497276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927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6">
            <a:extLst>
              <a:ext uri="{FF2B5EF4-FFF2-40B4-BE49-F238E27FC236}">
                <a16:creationId xmlns:a16="http://schemas.microsoft.com/office/drawing/2014/main" id="{581DCFB4-08AF-117A-A4CF-E548ECF271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9450" y="351476"/>
            <a:ext cx="7688400" cy="53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ja"/>
              <a:t>Trade-off Sliders</a:t>
            </a:r>
          </a:p>
        </p:txBody>
      </p:sp>
      <p:grpSp>
        <p:nvGrpSpPr>
          <p:cNvPr id="4" name="Shape 87">
            <a:extLst>
              <a:ext uri="{FF2B5EF4-FFF2-40B4-BE49-F238E27FC236}">
                <a16:creationId xmlns:a16="http://schemas.microsoft.com/office/drawing/2014/main" id="{DAAF54CA-7387-2417-31C4-BA19F592FF94}"/>
              </a:ext>
            </a:extLst>
          </p:cNvPr>
          <p:cNvGrpSpPr/>
          <p:nvPr/>
        </p:nvGrpSpPr>
        <p:grpSpPr>
          <a:xfrm>
            <a:off x="2451425" y="974626"/>
            <a:ext cx="6375700" cy="2984657"/>
            <a:chOff x="2451425" y="1941800"/>
            <a:chExt cx="6375700" cy="2984657"/>
          </a:xfrm>
        </p:grpSpPr>
        <p:grpSp>
          <p:nvGrpSpPr>
            <p:cNvPr id="5" name="Shape 88">
              <a:extLst>
                <a:ext uri="{FF2B5EF4-FFF2-40B4-BE49-F238E27FC236}">
                  <a16:creationId xmlns:a16="http://schemas.microsoft.com/office/drawing/2014/main" id="{E5344DE8-1300-65F5-3DD5-9EF30B9DC180}"/>
                </a:ext>
              </a:extLst>
            </p:cNvPr>
            <p:cNvGrpSpPr/>
            <p:nvPr/>
          </p:nvGrpSpPr>
          <p:grpSpPr>
            <a:xfrm>
              <a:off x="2451425" y="1941800"/>
              <a:ext cx="6375700" cy="2984657"/>
              <a:chOff x="2451425" y="1941800"/>
              <a:chExt cx="6375700" cy="2984657"/>
            </a:xfrm>
          </p:grpSpPr>
          <p:grpSp>
            <p:nvGrpSpPr>
              <p:cNvPr id="12" name="Shape 89">
                <a:extLst>
                  <a:ext uri="{FF2B5EF4-FFF2-40B4-BE49-F238E27FC236}">
                    <a16:creationId xmlns:a16="http://schemas.microsoft.com/office/drawing/2014/main" id="{E1411F7F-3E2E-F324-29F1-7BE11604081A}"/>
                  </a:ext>
                </a:extLst>
              </p:cNvPr>
              <p:cNvGrpSpPr/>
              <p:nvPr/>
            </p:nvGrpSpPr>
            <p:grpSpPr>
              <a:xfrm>
                <a:off x="3257825" y="2479148"/>
                <a:ext cx="4758075" cy="2447308"/>
                <a:chOff x="3257825" y="2098200"/>
                <a:chExt cx="4758075" cy="2712300"/>
              </a:xfrm>
            </p:grpSpPr>
            <p:cxnSp>
              <p:nvCxnSpPr>
                <p:cNvPr id="19" name="Shape 90">
                  <a:extLst>
                    <a:ext uri="{FF2B5EF4-FFF2-40B4-BE49-F238E27FC236}">
                      <a16:creationId xmlns:a16="http://schemas.microsoft.com/office/drawing/2014/main" id="{9FFAD159-B75F-C709-1908-39574E9330BB}"/>
                    </a:ext>
                  </a:extLst>
                </p:cNvPr>
                <p:cNvCxnSpPr/>
                <p:nvPr/>
              </p:nvCxnSpPr>
              <p:spPr>
                <a:xfrm>
                  <a:off x="3257825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0" name="Shape 91">
                  <a:extLst>
                    <a:ext uri="{FF2B5EF4-FFF2-40B4-BE49-F238E27FC236}">
                      <a16:creationId xmlns:a16="http://schemas.microsoft.com/office/drawing/2014/main" id="{FC82FB22-1FEC-8AFA-D47F-BEBC37FEC987}"/>
                    </a:ext>
                  </a:extLst>
                </p:cNvPr>
                <p:cNvCxnSpPr/>
                <p:nvPr/>
              </p:nvCxnSpPr>
              <p:spPr>
                <a:xfrm>
                  <a:off x="4447344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1" name="Shape 92">
                  <a:extLst>
                    <a:ext uri="{FF2B5EF4-FFF2-40B4-BE49-F238E27FC236}">
                      <a16:creationId xmlns:a16="http://schemas.microsoft.com/office/drawing/2014/main" id="{2D2983E6-6AB6-DBB1-7BDA-E099E8CF6630}"/>
                    </a:ext>
                  </a:extLst>
                </p:cNvPr>
                <p:cNvCxnSpPr/>
                <p:nvPr/>
              </p:nvCxnSpPr>
              <p:spPr>
                <a:xfrm>
                  <a:off x="5636863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2" name="Shape 93">
                  <a:extLst>
                    <a:ext uri="{FF2B5EF4-FFF2-40B4-BE49-F238E27FC236}">
                      <a16:creationId xmlns:a16="http://schemas.microsoft.com/office/drawing/2014/main" id="{479DE1BD-729A-7582-D329-BD6EA43516DA}"/>
                    </a:ext>
                  </a:extLst>
                </p:cNvPr>
                <p:cNvCxnSpPr/>
                <p:nvPr/>
              </p:nvCxnSpPr>
              <p:spPr>
                <a:xfrm>
                  <a:off x="6826381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  <p:cxnSp>
              <p:nvCxnSpPr>
                <p:cNvPr id="23" name="Shape 94">
                  <a:extLst>
                    <a:ext uri="{FF2B5EF4-FFF2-40B4-BE49-F238E27FC236}">
                      <a16:creationId xmlns:a16="http://schemas.microsoft.com/office/drawing/2014/main" id="{4CE88CD4-0771-1464-4B06-22248143279F}"/>
                    </a:ext>
                  </a:extLst>
                </p:cNvPr>
                <p:cNvCxnSpPr/>
                <p:nvPr/>
              </p:nvCxnSpPr>
              <p:spPr>
                <a:xfrm>
                  <a:off x="8015900" y="2098200"/>
                  <a:ext cx="0" cy="2712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2"/>
                  </a:solidFill>
                  <a:prstDash val="dot"/>
                  <a:round/>
                  <a:headEnd type="none" w="lg" len="lg"/>
                  <a:tailEnd type="none" w="lg" len="lg"/>
                </a:ln>
              </p:spPr>
            </p:cxnSp>
          </p:grpSp>
          <p:grpSp>
            <p:nvGrpSpPr>
              <p:cNvPr id="13" name="Shape 95">
                <a:extLst>
                  <a:ext uri="{FF2B5EF4-FFF2-40B4-BE49-F238E27FC236}">
                    <a16:creationId xmlns:a16="http://schemas.microsoft.com/office/drawing/2014/main" id="{26C1F871-401D-0CF2-3844-48A539D0409E}"/>
                  </a:ext>
                </a:extLst>
              </p:cNvPr>
              <p:cNvGrpSpPr/>
              <p:nvPr/>
            </p:nvGrpSpPr>
            <p:grpSpPr>
              <a:xfrm>
                <a:off x="2451425" y="1941800"/>
                <a:ext cx="6375700" cy="431400"/>
                <a:chOff x="2451425" y="1941800"/>
                <a:chExt cx="6375700" cy="431400"/>
              </a:xfrm>
            </p:grpSpPr>
            <p:sp>
              <p:nvSpPr>
                <p:cNvPr id="14" name="Shape 96">
                  <a:extLst>
                    <a:ext uri="{FF2B5EF4-FFF2-40B4-BE49-F238E27FC236}">
                      <a16:creationId xmlns:a16="http://schemas.microsoft.com/office/drawing/2014/main" id="{0B29D6AD-C09C-5D3D-27C3-8DFCB91500B0}"/>
                    </a:ext>
                  </a:extLst>
                </p:cNvPr>
                <p:cNvSpPr/>
                <p:nvPr/>
              </p:nvSpPr>
              <p:spPr>
                <a:xfrm>
                  <a:off x="24514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Unimportant</a:t>
                  </a:r>
                </a:p>
              </p:txBody>
            </p:sp>
            <p:sp>
              <p:nvSpPr>
                <p:cNvPr id="15" name="Shape 97">
                  <a:extLst>
                    <a:ext uri="{FF2B5EF4-FFF2-40B4-BE49-F238E27FC236}">
                      <a16:creationId xmlns:a16="http://schemas.microsoft.com/office/drawing/2014/main" id="{2876DB93-63A3-23A0-39A2-EA8469917BBC}"/>
                    </a:ext>
                  </a:extLst>
                </p:cNvPr>
                <p:cNvSpPr/>
                <p:nvPr/>
              </p:nvSpPr>
              <p:spPr>
                <a:xfrm>
                  <a:off x="37335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Desirable</a:t>
                  </a:r>
                </a:p>
              </p:txBody>
            </p:sp>
            <p:sp>
              <p:nvSpPr>
                <p:cNvPr id="16" name="Shape 98">
                  <a:extLst>
                    <a:ext uri="{FF2B5EF4-FFF2-40B4-BE49-F238E27FC236}">
                      <a16:creationId xmlns:a16="http://schemas.microsoft.com/office/drawing/2014/main" id="{75B3F83B-39B7-5D48-6DA5-91D5CCDE8EF6}"/>
                    </a:ext>
                  </a:extLst>
                </p:cNvPr>
                <p:cNvSpPr/>
                <p:nvPr/>
              </p:nvSpPr>
              <p:spPr>
                <a:xfrm>
                  <a:off x="487697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Highly Desirable</a:t>
                  </a:r>
                </a:p>
              </p:txBody>
            </p:sp>
            <p:sp>
              <p:nvSpPr>
                <p:cNvPr id="17" name="Shape 99">
                  <a:extLst>
                    <a:ext uri="{FF2B5EF4-FFF2-40B4-BE49-F238E27FC236}">
                      <a16:creationId xmlns:a16="http://schemas.microsoft.com/office/drawing/2014/main" id="{73D14D57-D815-80F7-D986-09D73DAE6E12}"/>
                    </a:ext>
                  </a:extLst>
                </p:cNvPr>
                <p:cNvSpPr/>
                <p:nvPr/>
              </p:nvSpPr>
              <p:spPr>
                <a:xfrm>
                  <a:off x="6080600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Important</a:t>
                  </a:r>
                </a:p>
              </p:txBody>
            </p:sp>
            <p:sp>
              <p:nvSpPr>
                <p:cNvPr id="18" name="Shape 100">
                  <a:extLst>
                    <a:ext uri="{FF2B5EF4-FFF2-40B4-BE49-F238E27FC236}">
                      <a16:creationId xmlns:a16="http://schemas.microsoft.com/office/drawing/2014/main" id="{E87B0F2D-E236-06D5-C54E-9462CD332A9A}"/>
                    </a:ext>
                  </a:extLst>
                </p:cNvPr>
                <p:cNvSpPr/>
                <p:nvPr/>
              </p:nvSpPr>
              <p:spPr>
                <a:xfrm>
                  <a:off x="7302525" y="1941800"/>
                  <a:ext cx="1524600" cy="431400"/>
                </a:xfrm>
                <a:prstGeom prst="chevron">
                  <a:avLst>
                    <a:gd name="adj" fmla="val 50000"/>
                  </a:avLst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ja" sz="1200" i="1"/>
                    <a:t>Critical</a:t>
                  </a:r>
                </a:p>
              </p:txBody>
            </p:sp>
          </p:grpSp>
        </p:grpSp>
        <p:grpSp>
          <p:nvGrpSpPr>
            <p:cNvPr id="6" name="Shape 101">
              <a:extLst>
                <a:ext uri="{FF2B5EF4-FFF2-40B4-BE49-F238E27FC236}">
                  <a16:creationId xmlns:a16="http://schemas.microsoft.com/office/drawing/2014/main" id="{89235DF4-0E7E-9081-4FA0-186108015AF1}"/>
                </a:ext>
              </a:extLst>
            </p:cNvPr>
            <p:cNvGrpSpPr/>
            <p:nvPr/>
          </p:nvGrpSpPr>
          <p:grpSpPr>
            <a:xfrm>
              <a:off x="3247375" y="2756200"/>
              <a:ext cx="4786225" cy="1893600"/>
              <a:chOff x="3247375" y="2756200"/>
              <a:chExt cx="4786225" cy="1893600"/>
            </a:xfrm>
          </p:grpSpPr>
          <p:sp>
            <p:nvSpPr>
              <p:cNvPr id="7" name="Shape 102">
                <a:extLst>
                  <a:ext uri="{FF2B5EF4-FFF2-40B4-BE49-F238E27FC236}">
                    <a16:creationId xmlns:a16="http://schemas.microsoft.com/office/drawing/2014/main" id="{67D0C33A-7CCB-0CB6-A12C-7F9BC13F1F62}"/>
                  </a:ext>
                </a:extLst>
              </p:cNvPr>
              <p:cNvSpPr/>
              <p:nvPr/>
            </p:nvSpPr>
            <p:spPr>
              <a:xfrm>
                <a:off x="3249800" y="27562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8" name="Shape 103">
                <a:extLst>
                  <a:ext uri="{FF2B5EF4-FFF2-40B4-BE49-F238E27FC236}">
                    <a16:creationId xmlns:a16="http://schemas.microsoft.com/office/drawing/2014/main" id="{741A3AD8-7A1E-63D8-3AD3-34C89DC2BEA5}"/>
                  </a:ext>
                </a:extLst>
              </p:cNvPr>
              <p:cNvSpPr/>
              <p:nvPr/>
            </p:nvSpPr>
            <p:spPr>
              <a:xfrm>
                <a:off x="3247375" y="3189477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" name="Shape 104">
                <a:extLst>
                  <a:ext uri="{FF2B5EF4-FFF2-40B4-BE49-F238E27FC236}">
                    <a16:creationId xmlns:a16="http://schemas.microsoft.com/office/drawing/2014/main" id="{6222B528-6267-60BC-69C5-1FA1F72A34CB}"/>
                  </a:ext>
                </a:extLst>
              </p:cNvPr>
              <p:cNvSpPr/>
              <p:nvPr/>
            </p:nvSpPr>
            <p:spPr>
              <a:xfrm>
                <a:off x="3247375" y="362275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" name="Shape 105">
                <a:extLst>
                  <a:ext uri="{FF2B5EF4-FFF2-40B4-BE49-F238E27FC236}">
                    <a16:creationId xmlns:a16="http://schemas.microsoft.com/office/drawing/2014/main" id="{46F6BA86-C9B4-387D-BCC3-78CA1F10F7FB}"/>
                  </a:ext>
                </a:extLst>
              </p:cNvPr>
              <p:cNvSpPr/>
              <p:nvPr/>
            </p:nvSpPr>
            <p:spPr>
              <a:xfrm>
                <a:off x="3247375" y="4056025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" name="Shape 106">
                <a:extLst>
                  <a:ext uri="{FF2B5EF4-FFF2-40B4-BE49-F238E27FC236}">
                    <a16:creationId xmlns:a16="http://schemas.microsoft.com/office/drawing/2014/main" id="{51FB2AD5-A661-E299-9E3E-7688A8037E19}"/>
                  </a:ext>
                </a:extLst>
              </p:cNvPr>
              <p:cNvSpPr/>
              <p:nvPr/>
            </p:nvSpPr>
            <p:spPr>
              <a:xfrm>
                <a:off x="3249800" y="4489300"/>
                <a:ext cx="4783800" cy="16050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24" name="Shape 107">
            <a:extLst>
              <a:ext uri="{FF2B5EF4-FFF2-40B4-BE49-F238E27FC236}">
                <a16:creationId xmlns:a16="http://schemas.microsoft.com/office/drawing/2014/main" id="{7CF765B7-2746-F8FF-0D82-CA0B0ABFE6B4}"/>
              </a:ext>
            </a:extLst>
          </p:cNvPr>
          <p:cNvGrpSpPr/>
          <p:nvPr/>
        </p:nvGrpSpPr>
        <p:grpSpPr>
          <a:xfrm>
            <a:off x="161825" y="1639849"/>
            <a:ext cx="2289600" cy="2268157"/>
            <a:chOff x="161825" y="2607023"/>
            <a:chExt cx="2289600" cy="2268157"/>
          </a:xfrm>
        </p:grpSpPr>
        <p:sp>
          <p:nvSpPr>
            <p:cNvPr id="25" name="Shape 108">
              <a:extLst>
                <a:ext uri="{FF2B5EF4-FFF2-40B4-BE49-F238E27FC236}">
                  <a16:creationId xmlns:a16="http://schemas.microsoft.com/office/drawing/2014/main" id="{93D5085B-C2BD-5CCC-B831-D497A0B5A7F4}"/>
                </a:ext>
              </a:extLst>
            </p:cNvPr>
            <p:cNvSpPr txBox="1"/>
            <p:nvPr/>
          </p:nvSpPr>
          <p:spPr>
            <a:xfrm>
              <a:off x="178325" y="2607023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 dirty="0"/>
                <a:t>Scope</a:t>
              </a:r>
            </a:p>
          </p:txBody>
        </p:sp>
        <p:sp>
          <p:nvSpPr>
            <p:cNvPr id="26" name="Shape 109">
              <a:extLst>
                <a:ext uri="{FF2B5EF4-FFF2-40B4-BE49-F238E27FC236}">
                  <a16:creationId xmlns:a16="http://schemas.microsoft.com/office/drawing/2014/main" id="{6FF324EE-A9E0-E1F9-3AAC-8D94BA46F7B3}"/>
                </a:ext>
              </a:extLst>
            </p:cNvPr>
            <p:cNvSpPr txBox="1"/>
            <p:nvPr/>
          </p:nvSpPr>
          <p:spPr>
            <a:xfrm>
              <a:off x="178325" y="3040296"/>
              <a:ext cx="2240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 dirty="0"/>
                <a:t>Budget</a:t>
              </a:r>
            </a:p>
          </p:txBody>
        </p:sp>
        <p:sp>
          <p:nvSpPr>
            <p:cNvPr id="27" name="Shape 110">
              <a:extLst>
                <a:ext uri="{FF2B5EF4-FFF2-40B4-BE49-F238E27FC236}">
                  <a16:creationId xmlns:a16="http://schemas.microsoft.com/office/drawing/2014/main" id="{4FA166F5-C4E6-230F-43AA-18ED3D2807D3}"/>
                </a:ext>
              </a:extLst>
            </p:cNvPr>
            <p:cNvSpPr txBox="1"/>
            <p:nvPr/>
          </p:nvSpPr>
          <p:spPr>
            <a:xfrm>
              <a:off x="161825" y="3481595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Time</a:t>
              </a:r>
            </a:p>
          </p:txBody>
        </p:sp>
        <p:sp>
          <p:nvSpPr>
            <p:cNvPr id="28" name="Shape 111">
              <a:extLst>
                <a:ext uri="{FF2B5EF4-FFF2-40B4-BE49-F238E27FC236}">
                  <a16:creationId xmlns:a16="http://schemas.microsoft.com/office/drawing/2014/main" id="{9F0D8E01-5606-F829-6A91-C51DD105C469}"/>
                </a:ext>
              </a:extLst>
            </p:cNvPr>
            <p:cNvSpPr txBox="1"/>
            <p:nvPr/>
          </p:nvSpPr>
          <p:spPr>
            <a:xfrm>
              <a:off x="178325" y="3899300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 dirty="0"/>
                <a:t>Quality</a:t>
              </a:r>
            </a:p>
          </p:txBody>
        </p:sp>
        <p:sp>
          <p:nvSpPr>
            <p:cNvPr id="29" name="Shape 112">
              <a:extLst>
                <a:ext uri="{FF2B5EF4-FFF2-40B4-BE49-F238E27FC236}">
                  <a16:creationId xmlns:a16="http://schemas.microsoft.com/office/drawing/2014/main" id="{FE9FA4D1-521E-073F-53BE-9C8A543E75BC}"/>
                </a:ext>
              </a:extLst>
            </p:cNvPr>
            <p:cNvSpPr txBox="1"/>
            <p:nvPr/>
          </p:nvSpPr>
          <p:spPr>
            <a:xfrm>
              <a:off x="161825" y="4336079"/>
              <a:ext cx="2273100" cy="53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ja" sz="1800"/>
                <a:t>(Anything you want)</a:t>
              </a:r>
            </a:p>
          </p:txBody>
        </p:sp>
      </p:grpSp>
      <p:sp>
        <p:nvSpPr>
          <p:cNvPr id="30" name="Shape 113">
            <a:extLst>
              <a:ext uri="{FF2B5EF4-FFF2-40B4-BE49-F238E27FC236}">
                <a16:creationId xmlns:a16="http://schemas.microsoft.com/office/drawing/2014/main" id="{B9351DEB-BBF9-D0A3-8D4A-E442ED1B8592}"/>
              </a:ext>
            </a:extLst>
          </p:cNvPr>
          <p:cNvSpPr/>
          <p:nvPr/>
        </p:nvSpPr>
        <p:spPr>
          <a:xfrm>
            <a:off x="4423957" y="1690698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114">
            <a:extLst>
              <a:ext uri="{FF2B5EF4-FFF2-40B4-BE49-F238E27FC236}">
                <a16:creationId xmlns:a16="http://schemas.microsoft.com/office/drawing/2014/main" id="{C4D50E62-0C2E-DD06-836F-0925DAE9BECC}"/>
              </a:ext>
            </a:extLst>
          </p:cNvPr>
          <p:cNvSpPr/>
          <p:nvPr/>
        </p:nvSpPr>
        <p:spPr>
          <a:xfrm>
            <a:off x="6706550" y="2142088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115">
            <a:extLst>
              <a:ext uri="{FF2B5EF4-FFF2-40B4-BE49-F238E27FC236}">
                <a16:creationId xmlns:a16="http://schemas.microsoft.com/office/drawing/2014/main" id="{EA8F7DFD-70BC-1178-C937-E02A59E405FB}"/>
              </a:ext>
            </a:extLst>
          </p:cNvPr>
          <p:cNvSpPr/>
          <p:nvPr/>
        </p:nvSpPr>
        <p:spPr>
          <a:xfrm>
            <a:off x="6033420" y="2547276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116">
            <a:extLst>
              <a:ext uri="{FF2B5EF4-FFF2-40B4-BE49-F238E27FC236}">
                <a16:creationId xmlns:a16="http://schemas.microsoft.com/office/drawing/2014/main" id="{B437B7A8-CA32-F9CB-D569-A772DFB3903E}"/>
              </a:ext>
            </a:extLst>
          </p:cNvPr>
          <p:cNvSpPr/>
          <p:nvPr/>
        </p:nvSpPr>
        <p:spPr>
          <a:xfrm>
            <a:off x="7468850" y="2980551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117">
            <a:extLst>
              <a:ext uri="{FF2B5EF4-FFF2-40B4-BE49-F238E27FC236}">
                <a16:creationId xmlns:a16="http://schemas.microsoft.com/office/drawing/2014/main" id="{6C881A42-663B-410B-F440-7C7D0B4A6CA0}"/>
              </a:ext>
            </a:extLst>
          </p:cNvPr>
          <p:cNvSpPr/>
          <p:nvPr/>
        </p:nvSpPr>
        <p:spPr>
          <a:xfrm>
            <a:off x="4423957" y="3413826"/>
            <a:ext cx="272700" cy="377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190ED0-3DC5-DD1B-D55D-D2B5DD7B6E01}"/>
              </a:ext>
            </a:extLst>
          </p:cNvPr>
          <p:cNvSpPr/>
          <p:nvPr/>
        </p:nvSpPr>
        <p:spPr>
          <a:xfrm>
            <a:off x="729450" y="181688"/>
            <a:ext cx="911781" cy="1697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128919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294</Words>
  <Application>Microsoft Office PowerPoint</Application>
  <PresentationFormat>On-screen Show (16:9)</PresentationFormat>
  <Paragraphs>34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Raleway</vt:lpstr>
      <vt:lpstr>Arial</vt:lpstr>
      <vt:lpstr>Lato</vt:lpstr>
      <vt:lpstr>Streamline</vt:lpstr>
      <vt:lpstr>Trade-off Sliders</vt:lpstr>
      <vt:lpstr>Trade-off Sliders</vt:lpstr>
      <vt:lpstr>Trade-off Sliders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Trade-off Sliders</dc:title>
  <dc:creator>Roger Sharp</dc:creator>
  <cp:lastModifiedBy>Roger Sharp</cp:lastModifiedBy>
  <cp:revision>6</cp:revision>
  <dcterms:modified xsi:type="dcterms:W3CDTF">2023-09-22T14:30:08Z</dcterms:modified>
</cp:coreProperties>
</file>